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9" r:id="rId2"/>
    <p:sldId id="260" r:id="rId3"/>
    <p:sldId id="261" r:id="rId4"/>
    <p:sldId id="262" r:id="rId5"/>
    <p:sldId id="263" r:id="rId6"/>
    <p:sldId id="264" r:id="rId7"/>
    <p:sldId id="256"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86D579-2B74-4BE6-9223-BEBA6EA67A58}" type="datetime9">
              <a:rPr lang="ru-RU"/>
              <a:pPr>
                <a:defRPr/>
              </a:pPr>
              <a:t>27.10.2011 22:54:26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2C93A34-97C0-4113-BE49-1A7144D22586}" type="slidenum">
              <a:rPr lang="ru-RU"/>
              <a:pPr>
                <a:defRPr/>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25E50B-7B2C-4F7E-85FC-12C338A5B234}" type="datetime9">
              <a:rPr lang="ru-RU"/>
              <a:pPr>
                <a:defRPr/>
              </a:pPr>
              <a:t>27.10.2011 22:54:25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EE84E2-9095-4CF0-97D1-D70A0D9394ED}" type="slidenum">
              <a:rPr lang="ru-RU"/>
              <a:pPr>
                <a:defRPr/>
              </a:pPr>
              <a:t>‹#›</a:t>
            </a:fld>
            <a:endParaRPr lang="ru-R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p:spPr>
      </p:sp>
      <p:sp>
        <p:nvSpPr>
          <p:cNvPr id="51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07376-586E-4E52-BB1C-D0E5BDEE8465}" type="slidenum">
              <a:rPr lang="ru-RU" smtClean="0"/>
              <a:pPr fontAlgn="base">
                <a:spcBef>
                  <a:spcPct val="0"/>
                </a:spcBef>
                <a:spcAft>
                  <a:spcPct val="0"/>
                </a:spcAft>
                <a:defRPr/>
              </a:pPr>
              <a:t>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BE6A6EC-191B-412B-AE5E-555A7FDDA96B}" type="datetime1">
              <a:rPr lang="ru-RU"/>
              <a:pPr>
                <a:defRPr/>
              </a:pPr>
              <a:t>27.10.2011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F84F52-6915-44C6-9417-D198D21C24C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9ABFC3-6F9D-4DBD-85D7-61F3282DAED4}" type="datetime1">
              <a:rPr lang="ru-RU"/>
              <a:pPr>
                <a:defRPr/>
              </a:pPr>
              <a:t>27.10.2011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0C2F93-B679-4C0A-B56D-E886334D6D2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E2F1F9-05BD-4285-80EE-D889E7EAB1B6}" type="datetime1">
              <a:rPr lang="ru-RU"/>
              <a:pPr>
                <a:defRPr/>
              </a:pPr>
              <a:t>27.10.2011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68050-B752-4B02-B67D-23D0AC300DB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8924F3E-14E4-4591-9331-944B9CF31085}" type="datetime1">
              <a:rPr lang="ru-RU"/>
              <a:pPr>
                <a:defRPr/>
              </a:pPr>
              <a:t>27.10.2011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296805-BA1B-4E63-85A5-517AFE0CE03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A679D35-7B86-4709-A62D-8F4931AFB57E}" type="datetime1">
              <a:rPr lang="ru-RU"/>
              <a:pPr>
                <a:defRPr/>
              </a:pPr>
              <a:t>27.10.2011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807349-F305-452C-9723-50C9D46630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2C9672-A34F-4801-B964-DE540FD7B9F8}" type="datetime1">
              <a:rPr lang="ru-RU"/>
              <a:pPr>
                <a:defRPr/>
              </a:pPr>
              <a:t>27.10.2011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BF844B7-A00A-4839-BD3F-DB137900A0F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12CF439-2BF1-420E-A214-805ADE26E331}" type="datetime1">
              <a:rPr lang="ru-RU"/>
              <a:pPr>
                <a:defRPr/>
              </a:pPr>
              <a:t>27.10.2011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647D4D3-015D-4CB3-AC23-3032FFB6544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74885DC-2A84-4533-B4AE-84BEB69E844D}" type="datetime1">
              <a:rPr lang="ru-RU"/>
              <a:pPr>
                <a:defRPr/>
              </a:pPr>
              <a:t>27.10.2011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C688857-7107-4B31-8B27-1C58A47DB2E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85207F9-848A-4F53-BAE1-03EBF2412FF2}" type="datetime1">
              <a:rPr lang="ru-RU"/>
              <a:pPr>
                <a:defRPr/>
              </a:pPr>
              <a:t>27.10.2011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ADCEB0B-5F5A-416F-85C5-29B3F928DD7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FC135A8-1E15-44AD-BDBC-8D979AC37C73}" type="datetime1">
              <a:rPr lang="ru-RU"/>
              <a:pPr>
                <a:defRPr/>
              </a:pPr>
              <a:t>27.10.2011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FF15ADB-FD26-4131-9B46-9BF8DCABF69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195CEB-5C2E-4C94-89A5-1714C1FA9644}" type="datetime1">
              <a:rPr lang="ru-RU"/>
              <a:pPr>
                <a:defRPr/>
              </a:pPr>
              <a:t>27.10.2011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1B4C70-9277-434F-A11E-2893CE8983B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F97ECB-9794-4502-8BF6-FAEC0E4BFBF0}" type="datetime1">
              <a:rPr lang="ru-RU"/>
              <a:pPr>
                <a:defRPr/>
              </a:pPr>
              <a:t>27.10.2011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575413F-DD07-4DF4-98E2-F84336EA98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 TargetMode="External"/><Relationship Id="rId3" Type="http://schemas.openxmlformats.org/officeDocument/2006/relationships/hyperlink" Target="http://ruslit.com.ua/russian_classic/defo_d" TargetMode="External"/><Relationship Id="rId7" Type="http://schemas.openxmlformats.org/officeDocument/2006/relationships/hyperlink" Target="http://public.fotki.com/zileivebl/robinson-crusoe" TargetMode="External"/><Relationship Id="rId2" Type="http://schemas.openxmlformats.org/officeDocument/2006/relationships/hyperlink" Target="http://www.twcenter.nt/forums/showthread.php?t=327171" TargetMode="External"/><Relationship Id="rId1" Type="http://schemas.openxmlformats.org/officeDocument/2006/relationships/slideLayout" Target="../slideLayouts/slideLayout2.xml"/><Relationship Id="rId6" Type="http://schemas.openxmlformats.org/officeDocument/2006/relationships/hyperlink" Target="http://hubpage.com/hub/Top-10-Novels-Ive" TargetMode="External"/><Relationship Id="rId5" Type="http://schemas.openxmlformats.org/officeDocument/2006/relationships/hyperlink" Target="http://poetree.ru/new/" TargetMode="External"/><Relationship Id="rId4" Type="http://schemas.openxmlformats.org/officeDocument/2006/relationships/hyperlink" Target="http://hapala.ru/news/27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2232248"/>
          </a:xfrm>
        </p:spPr>
        <p:txBody>
          <a:bodyPr rtlCol="0">
            <a:normAutofit/>
          </a:bodyPr>
          <a:lstStyle/>
          <a:p>
            <a:pPr fontAlgn="auto">
              <a:spcAft>
                <a:spcPts val="0"/>
              </a:spcAft>
              <a:defRPr/>
            </a:pPr>
            <a:r>
              <a:rPr lang="en-US" dirty="0" smtClean="0">
                <a:latin typeface="Monotype Corsiva" pitchFamily="66" charset="0"/>
              </a:rPr>
              <a:t>DANIEL  DEFOE. </a:t>
            </a:r>
            <a:r>
              <a:rPr lang="ru-RU" dirty="0" smtClean="0">
                <a:latin typeface="Monotype Corsiva" pitchFamily="66" charset="0"/>
              </a:rPr>
              <a:t/>
            </a:r>
            <a:br>
              <a:rPr lang="ru-RU" dirty="0" smtClean="0">
                <a:latin typeface="Monotype Corsiva" pitchFamily="66" charset="0"/>
              </a:rPr>
            </a:br>
            <a:r>
              <a:rPr lang="en-US" dirty="0" smtClean="0">
                <a:latin typeface="Monotype Corsiva" pitchFamily="66" charset="0"/>
              </a:rPr>
              <a:t>HIS LIFE AND WORK.</a:t>
            </a:r>
            <a:br>
              <a:rPr lang="en-US" dirty="0" smtClean="0">
                <a:latin typeface="Monotype Corsiva" pitchFamily="66" charset="0"/>
              </a:rPr>
            </a:br>
            <a:r>
              <a:rPr lang="en-US" dirty="0" smtClean="0">
                <a:latin typeface="Monotype Corsiva" pitchFamily="66" charset="0"/>
              </a:rPr>
              <a:t>“ROBINSON CRUSOE”</a:t>
            </a:r>
            <a:endParaRPr lang="ru-RU" dirty="0" smtClean="0">
              <a:latin typeface="Monotype Corsiva" pitchFamily="66" charset="0"/>
            </a:endParaRPr>
          </a:p>
        </p:txBody>
      </p:sp>
      <p:sp>
        <p:nvSpPr>
          <p:cNvPr id="3" name="Subtitle 2"/>
          <p:cNvSpPr>
            <a:spLocks noGrp="1"/>
          </p:cNvSpPr>
          <p:nvPr>
            <p:ph type="subTitle" idx="1"/>
          </p:nvPr>
        </p:nvSpPr>
        <p:spPr/>
        <p:txBody>
          <a:bodyPr rtlCol="0">
            <a:noAutofit/>
          </a:bodyPr>
          <a:lstStyle/>
          <a:p>
            <a:pPr fontAlgn="auto">
              <a:spcAft>
                <a:spcPts val="0"/>
              </a:spcAft>
              <a:buFont typeface="Arial" pitchFamily="34" charset="0"/>
              <a:buNone/>
              <a:defRPr/>
            </a:pPr>
            <a:r>
              <a:rPr lang="ru-RU" sz="2800" dirty="0" smtClean="0">
                <a:solidFill>
                  <a:schemeClr val="tx2">
                    <a:lumMod val="60000"/>
                    <a:lumOff val="40000"/>
                  </a:schemeClr>
                </a:solidFill>
              </a:rPr>
              <a:t>автор: </a:t>
            </a:r>
            <a:r>
              <a:rPr lang="ru-RU" sz="2800" dirty="0" err="1" smtClean="0">
                <a:solidFill>
                  <a:schemeClr val="tx2">
                    <a:lumMod val="60000"/>
                    <a:lumOff val="40000"/>
                  </a:schemeClr>
                </a:solidFill>
              </a:rPr>
              <a:t>Манько</a:t>
            </a:r>
            <a:r>
              <a:rPr lang="ru-RU" sz="2800" dirty="0" smtClean="0">
                <a:solidFill>
                  <a:schemeClr val="tx2">
                    <a:lumMod val="60000"/>
                    <a:lumOff val="40000"/>
                  </a:schemeClr>
                </a:solidFill>
              </a:rPr>
              <a:t> В.А., учитель </a:t>
            </a:r>
            <a:r>
              <a:rPr lang="ru-RU" sz="2800" dirty="0" err="1" smtClean="0">
                <a:solidFill>
                  <a:schemeClr val="tx2">
                    <a:lumMod val="60000"/>
                    <a:lumOff val="40000"/>
                  </a:schemeClr>
                </a:solidFill>
              </a:rPr>
              <a:t>англ.мови</a:t>
            </a:r>
            <a:r>
              <a:rPr lang="ru-RU" sz="2800" dirty="0" smtClean="0">
                <a:solidFill>
                  <a:schemeClr val="tx2">
                    <a:lumMod val="60000"/>
                    <a:lumOff val="40000"/>
                  </a:schemeClr>
                </a:solidFill>
              </a:rPr>
              <a:t> </a:t>
            </a:r>
            <a:r>
              <a:rPr lang="ru-RU" sz="2800" dirty="0" err="1" smtClean="0">
                <a:solidFill>
                  <a:schemeClr val="tx2">
                    <a:lumMod val="60000"/>
                    <a:lumOff val="40000"/>
                  </a:schemeClr>
                </a:solidFill>
              </a:rPr>
              <a:t>Будянського</a:t>
            </a:r>
            <a:r>
              <a:rPr lang="ru-RU" sz="2800" dirty="0" smtClean="0">
                <a:solidFill>
                  <a:schemeClr val="tx2">
                    <a:lumMod val="60000"/>
                    <a:lumOff val="40000"/>
                  </a:schemeClr>
                </a:solidFill>
              </a:rPr>
              <a:t> те</a:t>
            </a:r>
            <a:r>
              <a:rPr lang="uk-UA" sz="2800" dirty="0" err="1" smtClean="0">
                <a:solidFill>
                  <a:schemeClr val="tx2">
                    <a:lumMod val="60000"/>
                    <a:lumOff val="40000"/>
                  </a:schemeClr>
                </a:solidFill>
              </a:rPr>
              <a:t>хнологічного</a:t>
            </a:r>
            <a:r>
              <a:rPr lang="uk-UA" sz="2800" dirty="0" smtClean="0">
                <a:solidFill>
                  <a:schemeClr val="tx2">
                    <a:lumMod val="60000"/>
                    <a:lumOff val="40000"/>
                  </a:schemeClr>
                </a:solidFill>
              </a:rPr>
              <a:t> ліцею Харківської районної ради Харківської області</a:t>
            </a:r>
            <a:endParaRPr lang="en-US" sz="28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7544" y="548680"/>
            <a:ext cx="8229600" cy="1080120"/>
          </a:xfrm>
        </p:spPr>
        <p:txBody>
          <a:bodyPr/>
          <a:lstStyle/>
          <a:p>
            <a:r>
              <a:rPr lang="en-US" b="1" dirty="0" smtClean="0">
                <a:latin typeface="Monotype Corsiva" pitchFamily="66" charset="0"/>
              </a:rPr>
              <a:t>“Robinson Crusoe”</a:t>
            </a:r>
            <a:endParaRPr lang="ru-RU" b="1" dirty="0" smtClean="0">
              <a:latin typeface="Monotype Corsiva" pitchFamily="66" charset="0"/>
            </a:endParaRPr>
          </a:p>
        </p:txBody>
      </p:sp>
      <p:sp>
        <p:nvSpPr>
          <p:cNvPr id="4" name="Content Placeholder 3"/>
          <p:cNvSpPr>
            <a:spLocks noGrp="1"/>
          </p:cNvSpPr>
          <p:nvPr>
            <p:ph sz="half" idx="2"/>
          </p:nvPr>
        </p:nvSpPr>
        <p:spPr/>
        <p:txBody>
          <a:bodyPr rtlCol="0">
            <a:normAutofit fontScale="77500" lnSpcReduction="20000"/>
          </a:bodyPr>
          <a:lstStyle/>
          <a:p>
            <a:pPr fontAlgn="auto">
              <a:spcAft>
                <a:spcPts val="0"/>
              </a:spcAft>
              <a:buFont typeface="Arial" pitchFamily="34" charset="0"/>
              <a:buNone/>
              <a:defRPr/>
            </a:pPr>
            <a:r>
              <a:rPr lang="en-US" smtClean="0"/>
              <a:t>      </a:t>
            </a:r>
            <a:r>
              <a:rPr lang="en-US" dirty="0" smtClean="0"/>
              <a:t>Books about voyages and new discoveries were extremely popular in the first quarter of the 18</a:t>
            </a:r>
            <a:r>
              <a:rPr lang="en-US" baseline="30000" dirty="0" smtClean="0"/>
              <a:t>th</a:t>
            </a:r>
            <a:r>
              <a:rPr lang="en-US" dirty="0" smtClean="0"/>
              <a:t> century. A true story  that was described in one of the magazines, attracted Defoe’s attention. It was about Alexander Selkirk, a Scottish sailor, who had quarreled with his captain and was put ashore on a desert island near South America where he lived alone for 4 years and 4 months.</a:t>
            </a:r>
          </a:p>
          <a:p>
            <a:pPr fontAlgn="auto">
              <a:spcAft>
                <a:spcPts val="0"/>
              </a:spcAft>
              <a:buFont typeface="Arial" pitchFamily="34" charset="0"/>
              <a:buNone/>
              <a:defRPr/>
            </a:pPr>
            <a:r>
              <a:rPr lang="en-US" dirty="0" smtClean="0"/>
              <a:t>      In 1709 he was picked up by a passing vessel.</a:t>
            </a:r>
            <a:endParaRPr lang="ru-RU" dirty="0" smtClean="0"/>
          </a:p>
        </p:txBody>
      </p:sp>
      <p:pic>
        <p:nvPicPr>
          <p:cNvPr id="11268" name="Picture 2" descr="E:\My Pictures\robinson-crusoe1.jpg"/>
          <p:cNvPicPr>
            <a:picLocks noGrp="1" noChangeAspect="1" noChangeArrowheads="1"/>
          </p:cNvPicPr>
          <p:nvPr>
            <p:ph sz="half" idx="1"/>
          </p:nvPr>
        </p:nvPicPr>
        <p:blipFill>
          <a:blip r:embed="rId2" cstate="print"/>
          <a:srcRect/>
          <a:stretch>
            <a:fillRect/>
          </a:stretch>
        </p:blipFill>
        <p:spPr>
          <a:xfrm>
            <a:off x="323528" y="692696"/>
            <a:ext cx="1368152" cy="1524414"/>
          </a:xfrm>
          <a:noFill/>
        </p:spPr>
      </p:pic>
      <p:pic>
        <p:nvPicPr>
          <p:cNvPr id="19458" name="Picture 2"/>
          <p:cNvPicPr>
            <a:picLocks noChangeAspect="1" noChangeArrowheads="1"/>
          </p:cNvPicPr>
          <p:nvPr/>
        </p:nvPicPr>
        <p:blipFill>
          <a:blip r:embed="rId3" cstate="print"/>
          <a:srcRect/>
          <a:stretch>
            <a:fillRect/>
          </a:stretch>
        </p:blipFill>
        <p:spPr bwMode="auto">
          <a:xfrm>
            <a:off x="0" y="2348880"/>
            <a:ext cx="4705256" cy="33843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48680"/>
            <a:ext cx="8229600" cy="1080120"/>
          </a:xfrm>
        </p:spPr>
        <p:txBody>
          <a:bodyPr/>
          <a:lstStyle/>
          <a:p>
            <a:r>
              <a:rPr lang="en-US" sz="3200" dirty="0" smtClean="0"/>
              <a:t>Daniel Defoe made his hero, Robinson Crusoe, spend 26 years on a desert island.</a:t>
            </a:r>
            <a:endParaRPr lang="ru-RU" sz="3200" dirty="0" smtClean="0"/>
          </a:p>
        </p:txBody>
      </p:sp>
      <p:sp>
        <p:nvSpPr>
          <p:cNvPr id="4" name="Content Placeholder 3"/>
          <p:cNvSpPr>
            <a:spLocks noGrp="1"/>
          </p:cNvSpPr>
          <p:nvPr>
            <p:ph sz="half" idx="2"/>
          </p:nvPr>
        </p:nvSpPr>
        <p:spPr/>
        <p:txBody>
          <a:bodyPr rtlCol="0">
            <a:normAutofit fontScale="92500"/>
          </a:bodyPr>
          <a:lstStyle/>
          <a:p>
            <a:pPr fontAlgn="auto">
              <a:spcAft>
                <a:spcPts val="0"/>
              </a:spcAft>
              <a:buFont typeface="Arial" pitchFamily="34" charset="0"/>
              <a:buNone/>
              <a:defRPr/>
            </a:pPr>
            <a:r>
              <a:rPr lang="en-US" dirty="0" smtClean="0"/>
              <a:t> At the beginning of the story the hero is an inexperienced youth, who develops into a strong- willed man, able to withstand all the hard</a:t>
            </a:r>
            <a:r>
              <a:rPr lang="uk-UA" dirty="0" smtClean="0"/>
              <a:t> </a:t>
            </a:r>
            <a:r>
              <a:rPr lang="en-US" dirty="0" smtClean="0"/>
              <a:t>ships.</a:t>
            </a:r>
            <a:r>
              <a:rPr lang="uk-UA" dirty="0" smtClean="0"/>
              <a:t> </a:t>
            </a:r>
            <a:r>
              <a:rPr lang="en-US" dirty="0" smtClean="0"/>
              <a:t>Robinson Crusoe’s most characteristic trait is his optimism. He is an enthusiastic worker and always hopes for the best.</a:t>
            </a:r>
            <a:endParaRPr lang="ru-RU" dirty="0" smtClean="0"/>
          </a:p>
        </p:txBody>
      </p:sp>
      <p:pic>
        <p:nvPicPr>
          <p:cNvPr id="12292" name="Picture 2" descr="E:\My Pictures\03_godwin_treasureisland_frontis_friday_t2.jpg"/>
          <p:cNvPicPr>
            <a:picLocks noGrp="1" noChangeAspect="1" noChangeArrowheads="1"/>
          </p:cNvPicPr>
          <p:nvPr>
            <p:ph sz="half" idx="1"/>
          </p:nvPr>
        </p:nvPicPr>
        <p:blipFill>
          <a:blip r:embed="rId2" cstate="print"/>
          <a:srcRect/>
          <a:stretch>
            <a:fillRect/>
          </a:stretch>
        </p:blipFill>
        <p:spPr>
          <a:xfrm>
            <a:off x="571500" y="1571625"/>
            <a:ext cx="3643313" cy="45005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355976" y="692696"/>
            <a:ext cx="4573712" cy="5328593"/>
          </a:xfrm>
        </p:spPr>
        <p:txBody>
          <a:bodyPr rtlCol="0">
            <a:normAutofit fontScale="85000" lnSpcReduction="20000"/>
          </a:bodyPr>
          <a:lstStyle/>
          <a:p>
            <a:pPr algn="just" fontAlgn="auto">
              <a:spcAft>
                <a:spcPts val="0"/>
              </a:spcAft>
              <a:buFont typeface="Arial" pitchFamily="34" charset="0"/>
              <a:buNone/>
              <a:defRPr/>
            </a:pPr>
            <a:r>
              <a:rPr lang="en-US" dirty="0" smtClean="0"/>
              <a:t>  </a:t>
            </a:r>
            <a:r>
              <a:rPr lang="uk-UA" dirty="0" smtClean="0"/>
              <a:t>	</a:t>
            </a:r>
            <a:r>
              <a:rPr lang="en-US" dirty="0" smtClean="0"/>
              <a:t>  Robinson Crusoe is very practical. The beauty of the island has no appeal to him, he regards the island as his personal property. He is proud to be master of it.</a:t>
            </a:r>
            <a:endParaRPr lang="uk-UA" dirty="0" smtClean="0"/>
          </a:p>
          <a:p>
            <a:pPr algn="just" fontAlgn="auto">
              <a:spcAft>
                <a:spcPts val="0"/>
              </a:spcAft>
              <a:buFont typeface="Arial" pitchFamily="34" charset="0"/>
              <a:buNone/>
              <a:defRPr/>
            </a:pPr>
            <a:r>
              <a:rPr lang="uk-UA" dirty="0" smtClean="0"/>
              <a:t>	</a:t>
            </a:r>
            <a:r>
              <a:rPr lang="en-US" dirty="0" smtClean="0"/>
              <a:t>    He believes in God  and in the hand of Providence. In desperate moments he turns to God for help.</a:t>
            </a:r>
          </a:p>
          <a:p>
            <a:pPr algn="just" fontAlgn="auto">
              <a:spcAft>
                <a:spcPts val="0"/>
              </a:spcAft>
              <a:buFont typeface="Arial" pitchFamily="34" charset="0"/>
              <a:buNone/>
              <a:defRPr/>
            </a:pPr>
            <a:r>
              <a:rPr lang="en-US" dirty="0" smtClean="0"/>
              <a:t>        The other central character is Friday. He is intelligent, generous and skilful. He is portrayed as a kind-hearted man.</a:t>
            </a:r>
          </a:p>
          <a:p>
            <a:pPr fontAlgn="auto">
              <a:spcAft>
                <a:spcPts val="0"/>
              </a:spcAft>
              <a:buFont typeface="Arial" pitchFamily="34" charset="0"/>
              <a:buNone/>
              <a:defRPr/>
            </a:pPr>
            <a:endParaRPr lang="ru-RU" dirty="0" smtClean="0"/>
          </a:p>
        </p:txBody>
      </p:sp>
      <p:pic>
        <p:nvPicPr>
          <p:cNvPr id="13315" name="Picture 2" descr="E:\My Pictures\getdata.asp.jpg"/>
          <p:cNvPicPr>
            <a:picLocks noGrp="1" noChangeAspect="1" noChangeArrowheads="1"/>
          </p:cNvPicPr>
          <p:nvPr>
            <p:ph sz="half" idx="4294967295"/>
          </p:nvPr>
        </p:nvPicPr>
        <p:blipFill>
          <a:blip r:embed="rId2" cstate="print"/>
          <a:srcRect/>
          <a:stretch>
            <a:fillRect/>
          </a:stretch>
        </p:blipFill>
        <p:spPr>
          <a:xfrm>
            <a:off x="642938" y="692696"/>
            <a:ext cx="3714750" cy="5362029"/>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55976" y="548680"/>
            <a:ext cx="4608512" cy="5548908"/>
          </a:xfrm>
        </p:spPr>
        <p:txBody>
          <a:bodyPr rtlCol="0">
            <a:normAutofit fontScale="70000" lnSpcReduction="20000"/>
          </a:bodyPr>
          <a:lstStyle/>
          <a:p>
            <a:pPr fontAlgn="auto">
              <a:spcAft>
                <a:spcPts val="0"/>
              </a:spcAft>
              <a:buFont typeface="Arial" pitchFamily="34" charset="0"/>
              <a:buNone/>
              <a:defRPr/>
            </a:pPr>
            <a:r>
              <a:rPr lang="en-US" dirty="0" smtClean="0"/>
              <a:t>    </a:t>
            </a:r>
            <a:endParaRPr lang="uk-UA" dirty="0" smtClean="0"/>
          </a:p>
          <a:p>
            <a:pPr fontAlgn="auto">
              <a:spcAft>
                <a:spcPts val="0"/>
              </a:spcAft>
              <a:buFont typeface="Arial" pitchFamily="34" charset="0"/>
              <a:buNone/>
              <a:defRPr/>
            </a:pPr>
            <a:r>
              <a:rPr lang="en-US" dirty="0" smtClean="0"/>
              <a:t>The novel stirs the imagination of people of all ages and all times. </a:t>
            </a:r>
            <a:br>
              <a:rPr lang="en-US" dirty="0" smtClean="0"/>
            </a:br>
            <a:r>
              <a:rPr lang="en-US" dirty="0" smtClean="0"/>
              <a:t>The book is a glorification of human </a:t>
            </a:r>
            <a:r>
              <a:rPr lang="en-US" dirty="0" err="1" smtClean="0"/>
              <a:t>labour</a:t>
            </a:r>
            <a:r>
              <a:rPr lang="en-US" dirty="0" smtClean="0"/>
              <a:t>, a triumph of man over nature. </a:t>
            </a:r>
            <a:br>
              <a:rPr lang="en-US" dirty="0" smtClean="0"/>
            </a:br>
            <a:r>
              <a:rPr lang="en-US" dirty="0" smtClean="0"/>
              <a:t>It is not only a work of fiction, an account of adventures, a biography; it is a study of man in relation to </a:t>
            </a:r>
            <a:r>
              <a:rPr lang="en-US" dirty="0" err="1" smtClean="0"/>
              <a:t>labour</a:t>
            </a:r>
            <a:r>
              <a:rPr lang="en-US" dirty="0" smtClean="0"/>
              <a:t>, to nature, to private property. </a:t>
            </a:r>
          </a:p>
          <a:p>
            <a:pPr fontAlgn="auto">
              <a:spcAft>
                <a:spcPts val="0"/>
              </a:spcAft>
              <a:buFont typeface="Arial" pitchFamily="34" charset="0"/>
              <a:buNone/>
              <a:defRPr/>
            </a:pPr>
            <a:r>
              <a:rPr lang="en-US" dirty="0" smtClean="0"/>
              <a:t>    Daniel Defoe was a true writer of the Enlightenment. He introduced the common man as the key-character of his novel.</a:t>
            </a:r>
          </a:p>
          <a:p>
            <a:pPr fontAlgn="auto">
              <a:spcAft>
                <a:spcPts val="0"/>
              </a:spcAft>
              <a:buFont typeface="Arial" pitchFamily="34" charset="0"/>
              <a:buNone/>
              <a:defRPr/>
            </a:pPr>
            <a:r>
              <a:rPr lang="en-US" dirty="0" smtClean="0"/>
              <a:t>    The story is told in the first person; this produces the impression that the author himself lived through all the adventures described by him.</a:t>
            </a:r>
            <a:endParaRPr lang="ru-RU" dirty="0" smtClean="0"/>
          </a:p>
        </p:txBody>
      </p:sp>
      <p:pic>
        <p:nvPicPr>
          <p:cNvPr id="20482" name="Picture 2"/>
          <p:cNvPicPr>
            <a:picLocks noChangeAspect="1" noChangeArrowheads="1"/>
          </p:cNvPicPr>
          <p:nvPr/>
        </p:nvPicPr>
        <p:blipFill>
          <a:blip r:embed="rId2" cstate="print"/>
          <a:srcRect/>
          <a:stretch>
            <a:fillRect/>
          </a:stretch>
        </p:blipFill>
        <p:spPr bwMode="auto">
          <a:xfrm>
            <a:off x="395536" y="908720"/>
            <a:ext cx="3960440" cy="5256584"/>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323528" y="620688"/>
            <a:ext cx="4104456" cy="57606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64096"/>
          </a:xfrm>
        </p:spPr>
        <p:txBody>
          <a:bodyPr rtlCol="0">
            <a:normAutofit fontScale="90000"/>
          </a:bodyPr>
          <a:lstStyle/>
          <a:p>
            <a:pPr fontAlgn="auto">
              <a:spcAft>
                <a:spcPts val="0"/>
              </a:spcAft>
              <a:defRPr/>
            </a:pPr>
            <a:r>
              <a:rPr lang="ru-RU" dirty="0" smtClean="0"/>
              <a:t>ВИКОРИСТАН</a:t>
            </a:r>
            <a:r>
              <a:rPr lang="uk-UA" dirty="0" smtClean="0"/>
              <a:t>І</a:t>
            </a:r>
            <a:r>
              <a:rPr lang="ru-RU" dirty="0" smtClean="0"/>
              <a:t> ДЖЕРЕЛА:</a:t>
            </a:r>
            <a:br>
              <a:rPr lang="ru-RU" dirty="0" smtClean="0"/>
            </a:br>
            <a:endParaRPr lang="ru-RU" dirty="0" smtClean="0"/>
          </a:p>
        </p:txBody>
      </p:sp>
      <p:sp>
        <p:nvSpPr>
          <p:cNvPr id="3" name="Content Placeholder 2"/>
          <p:cNvSpPr>
            <a:spLocks noGrp="1"/>
          </p:cNvSpPr>
          <p:nvPr>
            <p:ph idx="1"/>
          </p:nvPr>
        </p:nvSpPr>
        <p:spPr>
          <a:xfrm>
            <a:off x="457200" y="1124744"/>
            <a:ext cx="8229600" cy="5001419"/>
          </a:xfrm>
        </p:spPr>
        <p:txBody>
          <a:bodyPr rtlCol="0">
            <a:normAutofit fontScale="62500" lnSpcReduction="20000"/>
          </a:bodyPr>
          <a:lstStyle/>
          <a:p>
            <a:pPr marL="514350" indent="-514350" fontAlgn="auto">
              <a:spcAft>
                <a:spcPts val="0"/>
              </a:spcAft>
              <a:buFont typeface="Arial" pitchFamily="34" charset="0"/>
              <a:buAutoNum type="arabicPeriod"/>
              <a:defRPr/>
            </a:pPr>
            <a:r>
              <a:rPr lang="uk-UA" dirty="0" smtClean="0"/>
              <a:t>Гордєєва Н.М. Англійська література: </a:t>
            </a:r>
            <a:r>
              <a:rPr lang="uk-UA" dirty="0" err="1" smtClean="0"/>
              <a:t>Навч</a:t>
            </a:r>
            <a:r>
              <a:rPr lang="uk-UA" dirty="0" smtClean="0"/>
              <a:t>. посібник для шкіл з </a:t>
            </a:r>
            <a:r>
              <a:rPr lang="uk-UA" dirty="0" err="1" smtClean="0"/>
              <a:t>поглибл</a:t>
            </a:r>
            <a:r>
              <a:rPr lang="uk-UA" dirty="0" smtClean="0"/>
              <a:t>. </a:t>
            </a:r>
            <a:r>
              <a:rPr lang="uk-UA" dirty="0" err="1" smtClean="0"/>
              <a:t>вивч</a:t>
            </a:r>
            <a:r>
              <a:rPr lang="uk-UA" dirty="0" smtClean="0"/>
              <a:t>. </a:t>
            </a:r>
            <a:r>
              <a:rPr lang="uk-UA" dirty="0" err="1" smtClean="0"/>
              <a:t>англ.мови</a:t>
            </a:r>
            <a:r>
              <a:rPr lang="uk-UA" dirty="0" smtClean="0"/>
              <a:t>. – К.: Равлик, 1998. – 286 с.</a:t>
            </a:r>
            <a:endParaRPr lang="ru-RU" dirty="0" smtClean="0"/>
          </a:p>
          <a:p>
            <a:pPr marL="514350" indent="-514350" fontAlgn="auto">
              <a:spcAft>
                <a:spcPts val="0"/>
              </a:spcAft>
              <a:buFont typeface="Arial" pitchFamily="34" charset="0"/>
              <a:buAutoNum type="arabicPeriod"/>
              <a:defRPr/>
            </a:pPr>
            <a:r>
              <a:rPr lang="ru-RU" dirty="0" err="1" smtClean="0"/>
              <a:t>Кукурян</a:t>
            </a:r>
            <a:r>
              <a:rPr lang="ru-RU" dirty="0" smtClean="0"/>
              <a:t> И.Л.</a:t>
            </a:r>
            <a:r>
              <a:rPr lang="en-US" dirty="0" smtClean="0"/>
              <a:t>, “An Outline of English Literature”</a:t>
            </a:r>
            <a:r>
              <a:rPr lang="ru-RU" dirty="0" smtClean="0"/>
              <a:t>, М., изд-во МГУ, 1997г.</a:t>
            </a:r>
          </a:p>
          <a:p>
            <a:pPr marL="514350" indent="-514350" fontAlgn="auto">
              <a:spcAft>
                <a:spcPts val="0"/>
              </a:spcAft>
              <a:buFont typeface="Arial" pitchFamily="34" charset="0"/>
              <a:buAutoNum type="arabicPeriod"/>
              <a:defRPr/>
            </a:pPr>
            <a:r>
              <a:rPr lang="ru-RU" dirty="0" smtClean="0"/>
              <a:t>Волосова Т.Д., Геккер М.Ю.,</a:t>
            </a:r>
            <a:r>
              <a:rPr lang="en-US" dirty="0" smtClean="0"/>
              <a:t>”English Literature”</a:t>
            </a:r>
            <a:r>
              <a:rPr lang="ru-RU" dirty="0" smtClean="0"/>
              <a:t>, ч.1., М., изд-во «Просвещение», 1977г.</a:t>
            </a:r>
          </a:p>
          <a:p>
            <a:pPr marL="514350" indent="-514350" fontAlgn="auto">
              <a:spcAft>
                <a:spcPts val="0"/>
              </a:spcAft>
              <a:buFont typeface="Arial" pitchFamily="34" charset="0"/>
              <a:buNone/>
              <a:defRPr/>
            </a:pPr>
            <a:r>
              <a:rPr lang="ru-RU" dirty="0" err="1" smtClean="0"/>
              <a:t>Малюнки</a:t>
            </a:r>
            <a:r>
              <a:rPr lang="ru-RU" dirty="0" smtClean="0"/>
              <a:t> та </a:t>
            </a:r>
            <a:r>
              <a:rPr lang="uk-UA" dirty="0" smtClean="0"/>
              <a:t>ілюстрації</a:t>
            </a:r>
            <a:r>
              <a:rPr lang="ru-RU" dirty="0" smtClean="0"/>
              <a:t>:</a:t>
            </a:r>
            <a:endParaRPr lang="en-US" dirty="0" smtClean="0"/>
          </a:p>
          <a:p>
            <a:pPr marL="514350" indent="-514350" fontAlgn="auto">
              <a:spcAft>
                <a:spcPts val="0"/>
              </a:spcAft>
              <a:buFont typeface="Arial" pitchFamily="34" charset="0"/>
              <a:buNone/>
              <a:defRPr/>
            </a:pPr>
            <a:r>
              <a:rPr lang="en-US" dirty="0" smtClean="0"/>
              <a:t>http://en.wikipedia.org/wiki/Robinson_Crusoe</a:t>
            </a:r>
            <a:endParaRPr lang="ru-RU" dirty="0" smtClean="0"/>
          </a:p>
          <a:p>
            <a:pPr marL="514350" indent="-514350" fontAlgn="auto">
              <a:spcAft>
                <a:spcPts val="0"/>
              </a:spcAft>
              <a:buFont typeface="Arial" pitchFamily="34" charset="0"/>
              <a:buNone/>
              <a:defRPr/>
            </a:pPr>
            <a:r>
              <a:rPr lang="en-US" dirty="0" smtClean="0"/>
              <a:t>http:// dic.academic.ru/dic.nsf/</a:t>
            </a:r>
            <a:r>
              <a:rPr lang="en-US" dirty="0" err="1" smtClean="0"/>
              <a:t>ruwiki</a:t>
            </a:r>
            <a:r>
              <a:rPr lang="en-US" dirty="0" smtClean="0"/>
              <a:t>/842465</a:t>
            </a:r>
          </a:p>
          <a:p>
            <a:pPr marL="514350" indent="-514350" fontAlgn="auto">
              <a:spcAft>
                <a:spcPts val="0"/>
              </a:spcAft>
              <a:buFont typeface="Arial" pitchFamily="34" charset="0"/>
              <a:buNone/>
              <a:defRPr/>
            </a:pPr>
            <a:r>
              <a:rPr lang="en-US" dirty="0" smtClean="0">
                <a:hlinkClick r:id="rId2"/>
              </a:rPr>
              <a:t>http://www.twcenter.nt/forums/showthread.php?t=327171</a:t>
            </a:r>
            <a:endParaRPr lang="en-US" dirty="0" smtClean="0"/>
          </a:p>
          <a:p>
            <a:pPr marL="514350" indent="-514350" fontAlgn="auto">
              <a:spcAft>
                <a:spcPts val="0"/>
              </a:spcAft>
              <a:buFont typeface="Arial" pitchFamily="34" charset="0"/>
              <a:buNone/>
              <a:defRPr/>
            </a:pPr>
            <a:r>
              <a:rPr lang="en-US" dirty="0" smtClean="0">
                <a:hlinkClick r:id="rId3"/>
              </a:rPr>
              <a:t>http://ruslit.com.ua/russian_classic/defo_d</a:t>
            </a:r>
            <a:endParaRPr lang="en-US" dirty="0" smtClean="0"/>
          </a:p>
          <a:p>
            <a:pPr marL="514350" indent="-514350" fontAlgn="auto">
              <a:spcAft>
                <a:spcPts val="0"/>
              </a:spcAft>
              <a:buFont typeface="Arial" pitchFamily="34" charset="0"/>
              <a:buNone/>
              <a:defRPr/>
            </a:pPr>
            <a:r>
              <a:rPr lang="en-US" dirty="0" smtClean="0">
                <a:hlinkClick r:id="rId4"/>
              </a:rPr>
              <a:t>http://hapala.ru/news/2790</a:t>
            </a:r>
            <a:endParaRPr lang="en-US" dirty="0" smtClean="0"/>
          </a:p>
          <a:p>
            <a:pPr marL="514350" indent="-514350" fontAlgn="auto">
              <a:spcAft>
                <a:spcPts val="0"/>
              </a:spcAft>
              <a:buFont typeface="Arial" pitchFamily="34" charset="0"/>
              <a:buNone/>
              <a:defRPr/>
            </a:pPr>
            <a:r>
              <a:rPr lang="en-US" dirty="0" smtClean="0">
                <a:hlinkClick r:id="rId5"/>
              </a:rPr>
              <a:t>http://poetree.ru/new/</a:t>
            </a:r>
            <a:endParaRPr lang="en-US" dirty="0" smtClean="0"/>
          </a:p>
          <a:p>
            <a:pPr marL="514350" indent="-514350" fontAlgn="auto">
              <a:spcAft>
                <a:spcPts val="0"/>
              </a:spcAft>
              <a:buFont typeface="Arial" pitchFamily="34" charset="0"/>
              <a:buNone/>
              <a:defRPr/>
            </a:pPr>
            <a:r>
              <a:rPr lang="en-US" dirty="0" smtClean="0">
                <a:hlinkClick r:id="rId6"/>
              </a:rPr>
              <a:t>http://hubpage.com/hub/Top-10-Novels-Ive</a:t>
            </a:r>
            <a:r>
              <a:rPr lang="en-US" dirty="0" smtClean="0"/>
              <a:t> -Read-in-Pictures</a:t>
            </a:r>
          </a:p>
          <a:p>
            <a:pPr marL="514350" indent="-514350" fontAlgn="auto">
              <a:spcAft>
                <a:spcPts val="0"/>
              </a:spcAft>
              <a:buFont typeface="Arial" pitchFamily="34" charset="0"/>
              <a:buNone/>
              <a:defRPr/>
            </a:pPr>
            <a:r>
              <a:rPr lang="en-US" dirty="0" smtClean="0"/>
              <a:t>http:www.cosmovisions.c</a:t>
            </a:r>
          </a:p>
          <a:p>
            <a:pPr marL="514350" indent="-514350" fontAlgn="auto">
              <a:spcAft>
                <a:spcPts val="0"/>
              </a:spcAft>
              <a:buFont typeface="Arial" pitchFamily="34" charset="0"/>
              <a:buNone/>
              <a:defRPr/>
            </a:pPr>
            <a:r>
              <a:rPr lang="en-US" dirty="0" smtClean="0">
                <a:hlinkClick r:id="rId7"/>
              </a:rPr>
              <a:t>http://public.fotki.com/zileivebl/robinson-crusoe</a:t>
            </a:r>
            <a:endParaRPr lang="en-US" dirty="0" smtClean="0"/>
          </a:p>
          <a:p>
            <a:pPr marL="514350" indent="-514350" fontAlgn="auto">
              <a:spcAft>
                <a:spcPts val="0"/>
              </a:spcAft>
              <a:buFont typeface="Arial" pitchFamily="34" charset="0"/>
              <a:buNone/>
              <a:defRPr/>
            </a:pPr>
            <a:r>
              <a:rPr lang="en-US" dirty="0" smtClean="0">
                <a:hlinkClick r:id="rId8"/>
              </a:rPr>
              <a:t>http://www</a:t>
            </a:r>
            <a:r>
              <a:rPr lang="en-US" dirty="0" smtClean="0"/>
              <a:t>. allposters.com/-</a:t>
            </a:r>
            <a:r>
              <a:rPr lang="en-US" dirty="0" err="1" smtClean="0"/>
              <a:t>st</a:t>
            </a:r>
            <a:r>
              <a:rPr lang="en-US" dirty="0" smtClean="0"/>
              <a:t>/book-Illustration-posters-c108179_p26-htm</a:t>
            </a: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20688"/>
            <a:ext cx="8229600" cy="1008112"/>
          </a:xfrm>
        </p:spPr>
        <p:txBody>
          <a:bodyPr/>
          <a:lstStyle/>
          <a:p>
            <a:r>
              <a:rPr lang="en-US" sz="2400" dirty="0" smtClean="0">
                <a:solidFill>
                  <a:srgbClr val="C00000"/>
                </a:solidFill>
                <a:latin typeface="Monotype Corsiva" pitchFamily="66" charset="0"/>
              </a:rPr>
              <a:t>Daniel Defoe (1660 – 1731)</a:t>
            </a:r>
            <a:r>
              <a:rPr lang="en-US" sz="2400" dirty="0" smtClean="0"/>
              <a:t/>
            </a:r>
            <a:br>
              <a:rPr lang="en-US" sz="2400" dirty="0" smtClean="0"/>
            </a:br>
            <a:r>
              <a:rPr lang="en-US" sz="2400" dirty="0" smtClean="0"/>
              <a:t>was born in the family of nonconformists (Dissenters)-those who refused to accept the rules of an established national Church.</a:t>
            </a:r>
            <a:r>
              <a:rPr lang="ru-RU" sz="2400" dirty="0" smtClean="0"/>
              <a:t> </a:t>
            </a:r>
          </a:p>
        </p:txBody>
      </p:sp>
      <p:sp>
        <p:nvSpPr>
          <p:cNvPr id="5" name="Content Placeholder 4"/>
          <p:cNvSpPr>
            <a:spLocks noGrp="1"/>
          </p:cNvSpPr>
          <p:nvPr>
            <p:ph sz="half" idx="2"/>
          </p:nvPr>
        </p:nvSpPr>
        <p:spPr>
          <a:xfrm>
            <a:off x="4648200" y="1700808"/>
            <a:ext cx="4038600" cy="4608512"/>
          </a:xfrm>
        </p:spPr>
        <p:txBody>
          <a:bodyPr rtlCol="0">
            <a:normAutofit fontScale="92500" lnSpcReduction="20000"/>
          </a:bodyPr>
          <a:lstStyle/>
          <a:p>
            <a:pPr fontAlgn="auto">
              <a:spcAft>
                <a:spcPts val="0"/>
              </a:spcAft>
              <a:buFont typeface="Arial" pitchFamily="34" charset="0"/>
              <a:buNone/>
              <a:defRPr/>
            </a:pPr>
            <a:r>
              <a:rPr lang="en-US" dirty="0" smtClean="0"/>
              <a:t>   His father, a butcher, was wealthy enough to give his son a good education. Daniel was to become a priest in the Nonconformist Church, but when his training was completed, he decided to engage in business as a hosier. It was his cherished desire to become wealthy, but his wish was never fulfilled.</a:t>
            </a:r>
            <a:endParaRPr lang="ru-RU" dirty="0" smtClean="0"/>
          </a:p>
        </p:txBody>
      </p:sp>
      <p:pic>
        <p:nvPicPr>
          <p:cNvPr id="3076" name="Picture 2" descr="E:\My Pictures\defo_d.jpg"/>
          <p:cNvPicPr>
            <a:picLocks noGrp="1" noChangeAspect="1" noChangeArrowheads="1"/>
          </p:cNvPicPr>
          <p:nvPr>
            <p:ph sz="half" idx="1"/>
          </p:nvPr>
        </p:nvPicPr>
        <p:blipFill>
          <a:blip r:embed="rId2" cstate="print"/>
          <a:srcRect/>
          <a:stretch>
            <a:fillRect/>
          </a:stretch>
        </p:blipFill>
        <p:spPr>
          <a:xfrm>
            <a:off x="582613" y="1700808"/>
            <a:ext cx="3787775" cy="442535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48680"/>
            <a:ext cx="8229600" cy="1080120"/>
          </a:xfrm>
        </p:spPr>
        <p:txBody>
          <a:bodyPr rtlCol="0">
            <a:normAutofit fontScale="90000"/>
          </a:bodyPr>
          <a:lstStyle/>
          <a:p>
            <a:pPr fontAlgn="auto">
              <a:spcAft>
                <a:spcPts val="0"/>
              </a:spcAft>
              <a:defRPr/>
            </a:pPr>
            <a:r>
              <a:rPr lang="en-US" dirty="0" smtClean="0"/>
              <a:t> </a:t>
            </a:r>
            <a:r>
              <a:rPr lang="en-US" sz="2700" dirty="0" smtClean="0"/>
              <a:t>He went bankrupt several times. He was always deep in debt. The only branch of business in which he proved successful was journalism and literature.</a:t>
            </a:r>
            <a:endParaRPr lang="ru-RU" sz="2700" dirty="0" smtClean="0"/>
          </a:p>
        </p:txBody>
      </p:sp>
      <p:sp>
        <p:nvSpPr>
          <p:cNvPr id="14" name="Content Placeholder 13"/>
          <p:cNvSpPr>
            <a:spLocks noGrp="1"/>
          </p:cNvSpPr>
          <p:nvPr>
            <p:ph sz="half" idx="2"/>
          </p:nvPr>
        </p:nvSpPr>
        <p:spPr>
          <a:xfrm>
            <a:off x="4572000" y="1772816"/>
            <a:ext cx="4038600" cy="4324772"/>
          </a:xfrm>
        </p:spPr>
        <p:txBody>
          <a:bodyPr rtlCol="0">
            <a:normAutofit fontScale="77500" lnSpcReduction="20000"/>
          </a:bodyPr>
          <a:lstStyle/>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a:t>
            </a:r>
            <a:r>
              <a:rPr lang="en-US" sz="3000" dirty="0" smtClean="0"/>
              <a:t>Daniel Defoe was the founder of the early bourgeois realistic novel and the father of English periodicals.</a:t>
            </a:r>
          </a:p>
          <a:p>
            <a:pPr fontAlgn="auto">
              <a:spcAft>
                <a:spcPts val="0"/>
              </a:spcAft>
              <a:buFont typeface="Arial" pitchFamily="34" charset="0"/>
              <a:buNone/>
              <a:defRPr/>
            </a:pPr>
            <a:r>
              <a:rPr lang="en-US" sz="3000" dirty="0" smtClean="0"/>
              <a:t>     “The Review which he founded in 1704 and conducted until 1713, is regarded as the first English newspaper.     </a:t>
            </a:r>
          </a:p>
          <a:p>
            <a:pPr fontAlgn="auto">
              <a:spcAft>
                <a:spcPts val="0"/>
              </a:spcAft>
              <a:buFont typeface="Arial" pitchFamily="34" charset="0"/>
              <a:buNone/>
              <a:defRPr/>
            </a:pPr>
            <a:r>
              <a:rPr lang="en-US" sz="3000" dirty="0" smtClean="0"/>
              <a:t>     It paved the way to the magazines “The </a:t>
            </a:r>
            <a:r>
              <a:rPr lang="en-US" sz="3000" dirty="0" err="1" smtClean="0"/>
              <a:t>Tatler</a:t>
            </a:r>
            <a:r>
              <a:rPr lang="en-US" sz="3000" dirty="0" smtClean="0"/>
              <a:t> “ and “The Spectator”.</a:t>
            </a:r>
            <a:endParaRPr lang="ru-RU" sz="3000" dirty="0" smtClean="0"/>
          </a:p>
        </p:txBody>
      </p:sp>
      <p:pic>
        <p:nvPicPr>
          <p:cNvPr id="4100" name="Picture 2" descr="E:\My Pictures\11tatler.jpg"/>
          <p:cNvPicPr>
            <a:picLocks noGrp="1" noChangeAspect="1" noChangeArrowheads="1"/>
          </p:cNvPicPr>
          <p:nvPr>
            <p:ph sz="half" idx="1"/>
          </p:nvPr>
        </p:nvPicPr>
        <p:blipFill>
          <a:blip r:embed="rId2" cstate="print"/>
          <a:srcRect/>
          <a:stretch>
            <a:fillRect/>
          </a:stretch>
        </p:blipFill>
        <p:spPr>
          <a:xfrm>
            <a:off x="357188" y="1643063"/>
            <a:ext cx="2643187" cy="2078037"/>
          </a:xfrm>
          <a:noFill/>
        </p:spPr>
      </p:pic>
      <p:pic>
        <p:nvPicPr>
          <p:cNvPr id="4101" name="Picture 3" descr="E:\My Pictures\3e1ba8089b4a.jpg"/>
          <p:cNvPicPr>
            <a:picLocks noChangeAspect="1" noChangeArrowheads="1"/>
          </p:cNvPicPr>
          <p:nvPr/>
        </p:nvPicPr>
        <p:blipFill>
          <a:blip r:embed="rId3" cstate="print"/>
          <a:srcRect/>
          <a:stretch>
            <a:fillRect/>
          </a:stretch>
        </p:blipFill>
        <p:spPr bwMode="auto">
          <a:xfrm>
            <a:off x="2000250" y="3786188"/>
            <a:ext cx="2357438"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48680"/>
            <a:ext cx="8229600" cy="1008112"/>
          </a:xfrm>
        </p:spPr>
        <p:txBody>
          <a:bodyPr/>
          <a:lstStyle/>
          <a:p>
            <a:r>
              <a:rPr lang="en-US" sz="3200" dirty="0" smtClean="0"/>
              <a:t>When Defoe was twenty-three, he started writing pamphlets on questions of the hour.</a:t>
            </a:r>
            <a:endParaRPr lang="ru-RU" sz="3200" dirty="0" smtClean="0"/>
          </a:p>
        </p:txBody>
      </p:sp>
      <p:sp>
        <p:nvSpPr>
          <p:cNvPr id="4" name="Content Placeholder 3"/>
          <p:cNvSpPr>
            <a:spLocks noGrp="1"/>
          </p:cNvSpPr>
          <p:nvPr>
            <p:ph sz="half" idx="2"/>
          </p:nvPr>
        </p:nvSpPr>
        <p:spPr>
          <a:xfrm>
            <a:off x="4648200" y="1700808"/>
            <a:ext cx="4038600" cy="4425355"/>
          </a:xfrm>
        </p:spPr>
        <p:txBody>
          <a:bodyPr rtlCol="0">
            <a:normAutofit fontScale="92500"/>
          </a:bodyPr>
          <a:lstStyle/>
          <a:p>
            <a:pPr fontAlgn="auto">
              <a:spcAft>
                <a:spcPts val="0"/>
              </a:spcAft>
              <a:buFont typeface="Arial" pitchFamily="34" charset="0"/>
              <a:buNone/>
              <a:defRPr/>
            </a:pPr>
            <a:r>
              <a:rPr lang="en-US" dirty="0" smtClean="0"/>
              <a:t>    When the Protestant  King William III was placed on the throne(1689), Defoe started writing pamphlets praising his policy. Due to the fact that William III was supported by the Whig party, he was continually attacked by the Tories.</a:t>
            </a:r>
            <a:endParaRPr lang="ru-RU" dirty="0" smtClean="0"/>
          </a:p>
        </p:txBody>
      </p:sp>
      <p:pic>
        <p:nvPicPr>
          <p:cNvPr id="5124" name="Picture 2" descr="E:\My Pictures\King_William_III_by_Thomas_Murray.jpg"/>
          <p:cNvPicPr>
            <a:picLocks noGrp="1" noChangeAspect="1" noChangeArrowheads="1"/>
          </p:cNvPicPr>
          <p:nvPr>
            <p:ph sz="half" idx="1"/>
          </p:nvPr>
        </p:nvPicPr>
        <p:blipFill>
          <a:blip r:embed="rId2" cstate="print"/>
          <a:srcRect/>
          <a:stretch>
            <a:fillRect/>
          </a:stretch>
        </p:blipFill>
        <p:spPr>
          <a:xfrm>
            <a:off x="1084263" y="1600200"/>
            <a:ext cx="2784475" cy="45259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48680"/>
            <a:ext cx="8229600" cy="1224136"/>
          </a:xfrm>
        </p:spPr>
        <p:txBody>
          <a:bodyPr/>
          <a:lstStyle/>
          <a:p>
            <a:r>
              <a:rPr lang="en-US" sz="2800" dirty="0" smtClean="0"/>
              <a:t>During the reign of Queen Anne (1702 -1714), persecution of the Dissenters began again, as in the reign of James II.</a:t>
            </a:r>
            <a:endParaRPr lang="ru-RU" sz="2800" dirty="0" smtClean="0"/>
          </a:p>
        </p:txBody>
      </p:sp>
      <p:sp>
        <p:nvSpPr>
          <p:cNvPr id="6147" name="Content Placeholder 3"/>
          <p:cNvSpPr>
            <a:spLocks noGrp="1"/>
          </p:cNvSpPr>
          <p:nvPr>
            <p:ph sz="half" idx="2"/>
          </p:nvPr>
        </p:nvSpPr>
        <p:spPr>
          <a:xfrm>
            <a:off x="4648200" y="1772816"/>
            <a:ext cx="4038600" cy="4353347"/>
          </a:xfrm>
        </p:spPr>
        <p:txBody>
          <a:bodyPr/>
          <a:lstStyle/>
          <a:p>
            <a:pPr>
              <a:buFont typeface="Arial" charset="0"/>
              <a:buNone/>
            </a:pPr>
            <a:r>
              <a:rPr lang="en-US" dirty="0" smtClean="0"/>
              <a:t>   Defoe wrote a pamphlet in </a:t>
            </a:r>
            <a:r>
              <a:rPr lang="en-US" dirty="0" err="1" smtClean="0"/>
              <a:t>defence</a:t>
            </a:r>
            <a:r>
              <a:rPr lang="en-US" dirty="0" smtClean="0"/>
              <a:t> of the Dissenters, in which he attacked the Tories and the established Church.</a:t>
            </a:r>
          </a:p>
          <a:p>
            <a:pPr>
              <a:buFont typeface="Arial" charset="0"/>
              <a:buNone/>
            </a:pPr>
            <a:r>
              <a:rPr lang="en-US" dirty="0" smtClean="0"/>
              <a:t>    The author  was sentenced to seven years’ imprisonment.</a:t>
            </a:r>
            <a:endParaRPr lang="ru-RU" dirty="0" smtClean="0"/>
          </a:p>
        </p:txBody>
      </p:sp>
      <p:pic>
        <p:nvPicPr>
          <p:cNvPr id="6148" name="Picture 2" descr="E:\My Pictures\1665 Anne-08.jpg"/>
          <p:cNvPicPr>
            <a:picLocks noGrp="1" noChangeAspect="1" noChangeArrowheads="1"/>
          </p:cNvPicPr>
          <p:nvPr>
            <p:ph sz="half" idx="1"/>
          </p:nvPr>
        </p:nvPicPr>
        <p:blipFill>
          <a:blip r:embed="rId2" cstate="print"/>
          <a:srcRect/>
          <a:stretch>
            <a:fillRect/>
          </a:stretch>
        </p:blipFill>
        <p:spPr>
          <a:xfrm>
            <a:off x="642938" y="1857375"/>
            <a:ext cx="3286125" cy="41433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sz="half" idx="4294967295"/>
          </p:nvPr>
        </p:nvSpPr>
        <p:spPr>
          <a:xfrm>
            <a:off x="5105400" y="620688"/>
            <a:ext cx="4038600" cy="5832648"/>
          </a:xfrm>
        </p:spPr>
        <p:txBody>
          <a:bodyPr/>
          <a:lstStyle/>
          <a:p>
            <a:pPr>
              <a:buFont typeface="Arial" charset="0"/>
              <a:buNone/>
            </a:pPr>
            <a:r>
              <a:rPr lang="en-US" sz="2400" dirty="0" smtClean="0"/>
              <a:t>     In order to disgrace him, the Tories subjected Daniel Defoe to a cruel punishment: he had to stand in the pillory  in a public square with his head and hands in stocks. People gathered round him and cheered him while he stood there, women threw flowers to him, and when the time came for him to be set free, people carried him from the square on their shoulders.</a:t>
            </a:r>
            <a:endParaRPr lang="ru-RU" sz="2400" dirty="0" smtClean="0"/>
          </a:p>
        </p:txBody>
      </p:sp>
      <p:pic>
        <p:nvPicPr>
          <p:cNvPr id="7171" name="Picture 2" descr="E:\My Pictures\Defoe.jpg"/>
          <p:cNvPicPr>
            <a:picLocks noGrp="1" noChangeAspect="1" noChangeArrowheads="1"/>
          </p:cNvPicPr>
          <p:nvPr>
            <p:ph sz="half" idx="4294967295"/>
          </p:nvPr>
        </p:nvPicPr>
        <p:blipFill>
          <a:blip r:embed="rId2" cstate="print"/>
          <a:srcRect/>
          <a:stretch>
            <a:fillRect/>
          </a:stretch>
        </p:blipFill>
        <p:spPr>
          <a:xfrm>
            <a:off x="285750" y="620688"/>
            <a:ext cx="4857750" cy="58801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139952" y="548681"/>
            <a:ext cx="4275386" cy="5707658"/>
          </a:xfrm>
        </p:spPr>
        <p:txBody>
          <a:bodyPr/>
          <a:lstStyle/>
          <a:p>
            <a:r>
              <a:rPr lang="en-US" sz="5400" dirty="0" smtClean="0"/>
              <a:t> </a:t>
            </a:r>
            <a:r>
              <a:rPr lang="en-US" sz="2800" dirty="0" smtClean="0"/>
              <a:t>That was the climax of his political career and the end of it.</a:t>
            </a:r>
            <a:br>
              <a:rPr lang="en-US" sz="2800" dirty="0" smtClean="0"/>
            </a:br>
            <a:r>
              <a:rPr lang="en-US" sz="2800" dirty="0" smtClean="0"/>
              <a:t>    Later Daniel Defoe became the editor of the magazine which supported his former enemies, the Tories.</a:t>
            </a:r>
            <a:br>
              <a:rPr lang="en-US" sz="2800" dirty="0" smtClean="0"/>
            </a:br>
            <a:r>
              <a:rPr lang="en-US" sz="2800" dirty="0" smtClean="0"/>
              <a:t>    After Queen Anne’s death, when the Whigs came to power, Defoe began to serve them again.</a:t>
            </a:r>
            <a:endParaRPr lang="ru-RU" sz="2800" b="1" dirty="0" smtClean="0"/>
          </a:p>
        </p:txBody>
      </p:sp>
      <p:pic>
        <p:nvPicPr>
          <p:cNvPr id="2051" name="Picture 2" descr="H:\Documents and Settings\Aida\Рабочий стол\клипарты рамки фончики\kniga39.gif"/>
          <p:cNvPicPr>
            <a:picLocks noChangeAspect="1" noChangeArrowheads="1" noCrop="1"/>
          </p:cNvPicPr>
          <p:nvPr/>
        </p:nvPicPr>
        <p:blipFill>
          <a:blip r:embed="rId3" cstate="print"/>
          <a:srcRect/>
          <a:stretch>
            <a:fillRect/>
          </a:stretch>
        </p:blipFill>
        <p:spPr bwMode="auto">
          <a:xfrm>
            <a:off x="0" y="1556792"/>
            <a:ext cx="409575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07904" y="620688"/>
            <a:ext cx="5256584" cy="5505475"/>
          </a:xfrm>
        </p:spPr>
        <p:txBody>
          <a:bodyPr rtlCol="0">
            <a:normAutofit fontScale="85000" lnSpcReduction="20000"/>
          </a:bodyPr>
          <a:lstStyle/>
          <a:p>
            <a:pPr algn="ctr" fontAlgn="auto">
              <a:spcAft>
                <a:spcPts val="0"/>
              </a:spcAft>
              <a:buFont typeface="Arial" pitchFamily="34" charset="0"/>
              <a:buNone/>
              <a:defRPr/>
            </a:pPr>
            <a:r>
              <a:rPr lang="en-US" dirty="0" smtClean="0"/>
              <a:t>  </a:t>
            </a:r>
            <a:endParaRPr lang="uk-UA" dirty="0" smtClean="0"/>
          </a:p>
          <a:p>
            <a:pPr algn="ctr" fontAlgn="auto">
              <a:spcAft>
                <a:spcPts val="0"/>
              </a:spcAft>
              <a:buFont typeface="Arial" pitchFamily="34" charset="0"/>
              <a:buNone/>
              <a:defRPr/>
            </a:pPr>
            <a:r>
              <a:rPr lang="en-US" dirty="0" smtClean="0"/>
              <a:t>  In 1719, Daniel Defoe tried his hand at another kind of literature – fiction, and wrote the novel which brought him world-wide fame –”The Life and Adventures of Robinson Crusoe”.</a:t>
            </a:r>
          </a:p>
          <a:p>
            <a:pPr algn="ctr" fontAlgn="auto">
              <a:spcAft>
                <a:spcPts val="0"/>
              </a:spcAft>
              <a:buFont typeface="Arial" pitchFamily="34" charset="0"/>
              <a:buNone/>
              <a:defRPr/>
            </a:pPr>
            <a:r>
              <a:rPr lang="en-US" dirty="0" smtClean="0"/>
              <a:t>    After the book had been published Defoe became famous and rich and was able to pay his creditors in full.</a:t>
            </a:r>
          </a:p>
          <a:p>
            <a:pPr algn="ctr" fontAlgn="auto">
              <a:spcAft>
                <a:spcPts val="0"/>
              </a:spcAft>
              <a:buFont typeface="Arial" pitchFamily="34" charset="0"/>
              <a:buNone/>
              <a:defRPr/>
            </a:pPr>
            <a:r>
              <a:rPr lang="en-US" dirty="0" smtClean="0"/>
              <a:t>    Now he wrote for four public </a:t>
            </a:r>
            <a:endParaRPr lang="uk-UA" dirty="0" smtClean="0"/>
          </a:p>
          <a:p>
            <a:pPr algn="ctr" fontAlgn="auto">
              <a:spcAft>
                <a:spcPts val="0"/>
              </a:spcAft>
              <a:buFont typeface="Arial" pitchFamily="34" charset="0"/>
              <a:buNone/>
              <a:defRPr/>
            </a:pPr>
            <a:r>
              <a:rPr lang="en-US" dirty="0" smtClean="0"/>
              <a:t>magazines and received a regular sum of money from the government.</a:t>
            </a:r>
            <a:endParaRPr lang="ru-RU" dirty="0" smtClean="0"/>
          </a:p>
        </p:txBody>
      </p:sp>
      <p:pic>
        <p:nvPicPr>
          <p:cNvPr id="18434" name="Picture 2"/>
          <p:cNvPicPr>
            <a:picLocks noChangeAspect="1" noChangeArrowheads="1"/>
          </p:cNvPicPr>
          <p:nvPr/>
        </p:nvPicPr>
        <p:blipFill>
          <a:blip r:embed="rId2" cstate="print"/>
          <a:srcRect/>
          <a:stretch>
            <a:fillRect/>
          </a:stretch>
        </p:blipFill>
        <p:spPr bwMode="auto">
          <a:xfrm>
            <a:off x="179512" y="764704"/>
            <a:ext cx="381642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620688"/>
            <a:ext cx="8640959" cy="5505474"/>
          </a:xfrm>
        </p:spPr>
        <p:style>
          <a:lnRef idx="1">
            <a:schemeClr val="accent6"/>
          </a:lnRef>
          <a:fillRef idx="2">
            <a:schemeClr val="accent6"/>
          </a:fillRef>
          <a:effectRef idx="1">
            <a:schemeClr val="accent6"/>
          </a:effectRef>
          <a:fontRef idx="minor">
            <a:schemeClr val="dk1"/>
          </a:fontRef>
        </p:style>
        <p:txBody>
          <a:bodyPr rtlCol="0">
            <a:normAutofit fontScale="92500" lnSpcReduction="10000"/>
          </a:bodyPr>
          <a:lstStyle/>
          <a:p>
            <a:pPr fontAlgn="auto">
              <a:spcAft>
                <a:spcPts val="0"/>
              </a:spcAft>
              <a:buFont typeface="Arial" pitchFamily="34" charset="0"/>
              <a:buNone/>
              <a:defRPr/>
            </a:pPr>
            <a:r>
              <a:rPr lang="en-US" dirty="0" smtClean="0"/>
              <a:t>   Besides “Robinson Crusoe”, Daniel Defoe wrote some more novels which were popular during his lifetime, but we do not hear much about them now.</a:t>
            </a:r>
            <a:r>
              <a:rPr lang="uk-UA" dirty="0" smtClean="0"/>
              <a:t> </a:t>
            </a:r>
            <a:r>
              <a:rPr lang="en-US" dirty="0" smtClean="0"/>
              <a:t>They are:</a:t>
            </a:r>
          </a:p>
          <a:p>
            <a:pPr fontAlgn="auto">
              <a:spcAft>
                <a:spcPts val="0"/>
              </a:spcAft>
              <a:buFont typeface="Wingdings" pitchFamily="2" charset="2"/>
              <a:buChar char="q"/>
              <a:defRPr/>
            </a:pPr>
            <a:r>
              <a:rPr lang="en-US" dirty="0" smtClean="0">
                <a:solidFill>
                  <a:schemeClr val="tx1">
                    <a:lumMod val="60000"/>
                    <a:lumOff val="40000"/>
                  </a:schemeClr>
                </a:solidFill>
              </a:rPr>
              <a:t>    “The Life of Captain Singleton”,</a:t>
            </a:r>
          </a:p>
          <a:p>
            <a:pPr fontAlgn="auto">
              <a:spcAft>
                <a:spcPts val="0"/>
              </a:spcAft>
              <a:buFont typeface="Wingdings" pitchFamily="2" charset="2"/>
              <a:buChar char="q"/>
              <a:defRPr/>
            </a:pPr>
            <a:r>
              <a:rPr lang="en-US" dirty="0" smtClean="0">
                <a:solidFill>
                  <a:schemeClr val="tx1">
                    <a:lumMod val="60000"/>
                    <a:lumOff val="40000"/>
                  </a:schemeClr>
                </a:solidFill>
              </a:rPr>
              <a:t>    “The Fortunes and Misfortunes of Moll Flanders”, </a:t>
            </a:r>
          </a:p>
          <a:p>
            <a:pPr fontAlgn="auto">
              <a:spcAft>
                <a:spcPts val="0"/>
              </a:spcAft>
              <a:buFont typeface="Wingdings" pitchFamily="2" charset="2"/>
              <a:buChar char="q"/>
              <a:defRPr/>
            </a:pPr>
            <a:r>
              <a:rPr lang="en-US" dirty="0" smtClean="0">
                <a:solidFill>
                  <a:schemeClr val="tx1">
                    <a:lumMod val="60000"/>
                    <a:lumOff val="40000"/>
                  </a:schemeClr>
                </a:solidFill>
              </a:rPr>
              <a:t>    “The History of Colonel Jack,”’</a:t>
            </a:r>
          </a:p>
          <a:p>
            <a:pPr fontAlgn="auto">
              <a:spcAft>
                <a:spcPts val="0"/>
              </a:spcAft>
              <a:buFont typeface="Wingdings" pitchFamily="2" charset="2"/>
              <a:buChar char="q"/>
              <a:defRPr/>
            </a:pPr>
            <a:r>
              <a:rPr lang="en-US" dirty="0" smtClean="0">
                <a:solidFill>
                  <a:schemeClr val="tx1">
                    <a:lumMod val="60000"/>
                    <a:lumOff val="40000"/>
                  </a:schemeClr>
                </a:solidFill>
              </a:rPr>
              <a:t>     “A History of Lady Roxana”.</a:t>
            </a:r>
          </a:p>
          <a:p>
            <a:pPr fontAlgn="auto">
              <a:spcAft>
                <a:spcPts val="0"/>
              </a:spcAft>
              <a:buFont typeface="Arial" pitchFamily="34" charset="0"/>
              <a:buNone/>
              <a:defRPr/>
            </a:pPr>
            <a:r>
              <a:rPr lang="en-US" dirty="0" smtClean="0"/>
              <a:t>     In 1729, while at work on the book “The Complete English Gentleman”, Defoe fell ill and in two years’ time he died.</a:t>
            </a:r>
            <a:endParaRPr lang="ru-RU" dirty="0" smtClean="0"/>
          </a:p>
        </p:txBody>
      </p:sp>
    </p:spTree>
  </p:cSld>
  <p:clrMapOvr>
    <a:masterClrMapping/>
  </p:clrMapOvr>
</p:sld>
</file>

<file path=ppt/theme/theme1.xml><?xml version="1.0" encoding="utf-8"?>
<a:theme xmlns:a="http://schemas.openxmlformats.org/drawingml/2006/main" name="7348">
  <a:themeElements>
    <a:clrScheme name="Другая 34">
      <a:dk1>
        <a:srgbClr val="8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7348</Template>
  <TotalTime>31</TotalTime>
  <Words>841</Words>
  <Application>Microsoft Office PowerPoint</Application>
  <PresentationFormat>Экран (4:3)</PresentationFormat>
  <Paragraphs>55</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7348</vt:lpstr>
      <vt:lpstr>DANIEL  DEFOE.  HIS LIFE AND WORK. “ROBINSON CRUSOE”</vt:lpstr>
      <vt:lpstr>Daniel Defoe (1660 – 1731) was born in the family of nonconformists (Dissenters)-those who refused to accept the rules of an established national Church. </vt:lpstr>
      <vt:lpstr> He went bankrupt several times. He was always deep in debt. The only branch of business in which he proved successful was journalism and literature.</vt:lpstr>
      <vt:lpstr>When Defoe was twenty-three, he started writing pamphlets on questions of the hour.</vt:lpstr>
      <vt:lpstr>During the reign of Queen Anne (1702 -1714), persecution of the Dissenters began again, as in the reign of James II.</vt:lpstr>
      <vt:lpstr>Слайд 6</vt:lpstr>
      <vt:lpstr> That was the climax of his political career and the end of it.     Later Daniel Defoe became the editor of the magazine which supported his former enemies, the Tories.     After Queen Anne’s death, when the Whigs came to power, Defoe began to serve them again.</vt:lpstr>
      <vt:lpstr>Слайд 8</vt:lpstr>
      <vt:lpstr>Слайд 9</vt:lpstr>
      <vt:lpstr>“Robinson Crusoe”</vt:lpstr>
      <vt:lpstr>Daniel Defoe made his hero, Robinson Crusoe, spend 26 years on a desert island.</vt:lpstr>
      <vt:lpstr>Слайд 12</vt:lpstr>
      <vt:lpstr>Слайд 13</vt:lpstr>
      <vt:lpstr>ВИКОРИСТАНІ ДЖЕРЕЛА: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DEFOE.  HIS LIFE AND WORK. “ROBINSON CRUSOE”</dc:title>
  <dc:creator>Admin</dc:creator>
  <dc:description>http://aida.ucoz.ru</dc:description>
  <cp:lastModifiedBy>Admin</cp:lastModifiedBy>
  <cp:revision>7</cp:revision>
  <dcterms:created xsi:type="dcterms:W3CDTF">2011-10-27T18:20:46Z</dcterms:created>
  <dcterms:modified xsi:type="dcterms:W3CDTF">2011-10-27T19:55:14Z</dcterms:modified>
  <cp:category>шаблоны к Powerpoint</cp:category>
</cp:coreProperties>
</file>